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
  </p:notesMasterIdLst>
  <p:sldIdLst>
    <p:sldId id="259" r:id="rId5"/>
  </p:sldIdLst>
  <p:sldSz cx="213883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125" autoAdjust="0"/>
  </p:normalViewPr>
  <p:slideViewPr>
    <p:cSldViewPr snapToGrid="0">
      <p:cViewPr varScale="1">
        <p:scale>
          <a:sx n="26" d="100"/>
          <a:sy n="26" d="100"/>
        </p:scale>
        <p:origin x="666"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03BFD-1F53-42C3-A96D-D728AE625FF3}" type="datetimeFigureOut">
              <a:rPr lang="en-US" smtClean="0"/>
              <a:t>8/23/2022</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0A82B-8820-41F2-9650-F1FC49D0587F}" type="slidenum">
              <a:rPr lang="en-US" smtClean="0"/>
              <a:t>‹#›</a:t>
            </a:fld>
            <a:endParaRPr lang="en-US"/>
          </a:p>
        </p:txBody>
      </p:sp>
    </p:spTree>
    <p:extLst>
      <p:ext uri="{BB962C8B-B14F-4D97-AF65-F5344CB8AC3E}">
        <p14:creationId xmlns:p14="http://schemas.microsoft.com/office/powerpoint/2010/main" val="1121872406"/>
      </p:ext>
    </p:extLst>
  </p:cSld>
  <p:clrMap bg1="lt1" tx1="dk1" bg2="lt2" tx2="dk2" accent1="accent1" accent2="accent2" accent3="accent3" accent4="accent4" accent5="accent5" accent6="accent6" hlink="hlink" folHlink="folHlink"/>
  <p:notesStyle>
    <a:lvl1pPr marL="0" algn="l" defTabSz="2817998" rtl="0" eaLnBrk="1" latinLnBrk="0" hangingPunct="1">
      <a:defRPr sz="3698" kern="1200">
        <a:solidFill>
          <a:schemeClr val="tx1"/>
        </a:solidFill>
        <a:latin typeface="+mn-lt"/>
        <a:ea typeface="+mn-ea"/>
        <a:cs typeface="+mn-cs"/>
      </a:defRPr>
    </a:lvl1pPr>
    <a:lvl2pPr marL="1408999" algn="l" defTabSz="2817998" rtl="0" eaLnBrk="1" latinLnBrk="0" hangingPunct="1">
      <a:defRPr sz="3698" kern="1200">
        <a:solidFill>
          <a:schemeClr val="tx1"/>
        </a:solidFill>
        <a:latin typeface="+mn-lt"/>
        <a:ea typeface="+mn-ea"/>
        <a:cs typeface="+mn-cs"/>
      </a:defRPr>
    </a:lvl2pPr>
    <a:lvl3pPr marL="2817998" algn="l" defTabSz="2817998" rtl="0" eaLnBrk="1" latinLnBrk="0" hangingPunct="1">
      <a:defRPr sz="3698" kern="1200">
        <a:solidFill>
          <a:schemeClr val="tx1"/>
        </a:solidFill>
        <a:latin typeface="+mn-lt"/>
        <a:ea typeface="+mn-ea"/>
        <a:cs typeface="+mn-cs"/>
      </a:defRPr>
    </a:lvl3pPr>
    <a:lvl4pPr marL="4226997" algn="l" defTabSz="2817998" rtl="0" eaLnBrk="1" latinLnBrk="0" hangingPunct="1">
      <a:defRPr sz="3698" kern="1200">
        <a:solidFill>
          <a:schemeClr val="tx1"/>
        </a:solidFill>
        <a:latin typeface="+mn-lt"/>
        <a:ea typeface="+mn-ea"/>
        <a:cs typeface="+mn-cs"/>
      </a:defRPr>
    </a:lvl4pPr>
    <a:lvl5pPr marL="5635996" algn="l" defTabSz="2817998" rtl="0" eaLnBrk="1" latinLnBrk="0" hangingPunct="1">
      <a:defRPr sz="3698" kern="1200">
        <a:solidFill>
          <a:schemeClr val="tx1"/>
        </a:solidFill>
        <a:latin typeface="+mn-lt"/>
        <a:ea typeface="+mn-ea"/>
        <a:cs typeface="+mn-cs"/>
      </a:defRPr>
    </a:lvl5pPr>
    <a:lvl6pPr marL="7044995" algn="l" defTabSz="2817998" rtl="0" eaLnBrk="1" latinLnBrk="0" hangingPunct="1">
      <a:defRPr sz="3698" kern="1200">
        <a:solidFill>
          <a:schemeClr val="tx1"/>
        </a:solidFill>
        <a:latin typeface="+mn-lt"/>
        <a:ea typeface="+mn-ea"/>
        <a:cs typeface="+mn-cs"/>
      </a:defRPr>
    </a:lvl6pPr>
    <a:lvl7pPr marL="8453994" algn="l" defTabSz="2817998" rtl="0" eaLnBrk="1" latinLnBrk="0" hangingPunct="1">
      <a:defRPr sz="3698" kern="1200">
        <a:solidFill>
          <a:schemeClr val="tx1"/>
        </a:solidFill>
        <a:latin typeface="+mn-lt"/>
        <a:ea typeface="+mn-ea"/>
        <a:cs typeface="+mn-cs"/>
      </a:defRPr>
    </a:lvl7pPr>
    <a:lvl8pPr marL="9862993" algn="l" defTabSz="2817998" rtl="0" eaLnBrk="1" latinLnBrk="0" hangingPunct="1">
      <a:defRPr sz="3698" kern="1200">
        <a:solidFill>
          <a:schemeClr val="tx1"/>
        </a:solidFill>
        <a:latin typeface="+mn-lt"/>
        <a:ea typeface="+mn-ea"/>
        <a:cs typeface="+mn-cs"/>
      </a:defRPr>
    </a:lvl8pPr>
    <a:lvl9pPr marL="11271992" algn="l" defTabSz="2817998" rtl="0" eaLnBrk="1" latinLnBrk="0" hangingPunct="1">
      <a:defRPr sz="36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90A82B-8820-41F2-9650-F1FC49D0587F}" type="slidenum">
              <a:rPr lang="en-US" smtClean="0"/>
              <a:t>1</a:t>
            </a:fld>
            <a:endParaRPr lang="en-US"/>
          </a:p>
        </p:txBody>
      </p:sp>
    </p:spTree>
    <p:extLst>
      <p:ext uri="{BB962C8B-B14F-4D97-AF65-F5344CB8AC3E}">
        <p14:creationId xmlns:p14="http://schemas.microsoft.com/office/powerpoint/2010/main" val="225931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129" y="4954765"/>
            <a:ext cx="18180130" cy="10540259"/>
          </a:xfrm>
        </p:spPr>
        <p:txBody>
          <a:bodyPr anchor="b"/>
          <a:lstStyle>
            <a:lvl1pPr algn="ctr">
              <a:defRPr sz="14035"/>
            </a:lvl1pPr>
          </a:lstStyle>
          <a:p>
            <a:r>
              <a:rPr lang="en-US"/>
              <a:t>Click to edit Master title style</a:t>
            </a:r>
            <a:endParaRPr lang="en-US" dirty="0"/>
          </a:p>
        </p:txBody>
      </p:sp>
      <p:sp>
        <p:nvSpPr>
          <p:cNvPr id="3" name="Subtitle 2"/>
          <p:cNvSpPr>
            <a:spLocks noGrp="1"/>
          </p:cNvSpPr>
          <p:nvPr>
            <p:ph type="subTitle" idx="1"/>
          </p:nvPr>
        </p:nvSpPr>
        <p:spPr>
          <a:xfrm>
            <a:off x="2673549" y="15901497"/>
            <a:ext cx="16041291" cy="7309499"/>
          </a:xfrm>
        </p:spPr>
        <p:txBody>
          <a:bodyPr/>
          <a:lstStyle>
            <a:lvl1pPr marL="0" indent="0" algn="ctr">
              <a:buNone/>
              <a:defRPr sz="5614"/>
            </a:lvl1pPr>
            <a:lvl2pPr marL="1069437" indent="0" algn="ctr">
              <a:buNone/>
              <a:defRPr sz="4678"/>
            </a:lvl2pPr>
            <a:lvl3pPr marL="2138873" indent="0" algn="ctr">
              <a:buNone/>
              <a:defRPr sz="4210"/>
            </a:lvl3pPr>
            <a:lvl4pPr marL="3208310" indent="0" algn="ctr">
              <a:buNone/>
              <a:defRPr sz="3743"/>
            </a:lvl4pPr>
            <a:lvl5pPr marL="4277746" indent="0" algn="ctr">
              <a:buNone/>
              <a:defRPr sz="3743"/>
            </a:lvl5pPr>
            <a:lvl6pPr marL="5347183" indent="0" algn="ctr">
              <a:buNone/>
              <a:defRPr sz="3743"/>
            </a:lvl6pPr>
            <a:lvl7pPr marL="6416619" indent="0" algn="ctr">
              <a:buNone/>
              <a:defRPr sz="3743"/>
            </a:lvl7pPr>
            <a:lvl8pPr marL="7486056" indent="0" algn="ctr">
              <a:buNone/>
              <a:defRPr sz="3743"/>
            </a:lvl8pPr>
            <a:lvl9pPr marL="8555492" indent="0" algn="ctr">
              <a:buNone/>
              <a:defRPr sz="374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3856930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84836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6066" y="1611875"/>
            <a:ext cx="4611871"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453" y="1611875"/>
            <a:ext cx="13568259" cy="256568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30535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5309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9313" y="7547788"/>
            <a:ext cx="18447485" cy="12593645"/>
          </a:xfrm>
        </p:spPr>
        <p:txBody>
          <a:bodyPr anchor="b"/>
          <a:lstStyle>
            <a:lvl1pPr>
              <a:defRPr sz="14035"/>
            </a:lvl1pPr>
          </a:lstStyle>
          <a:p>
            <a:r>
              <a:rPr lang="en-US"/>
              <a:t>Click to edit Master title style</a:t>
            </a:r>
            <a:endParaRPr lang="en-US" dirty="0"/>
          </a:p>
        </p:txBody>
      </p:sp>
      <p:sp>
        <p:nvSpPr>
          <p:cNvPr id="3" name="Text Placeholder 2"/>
          <p:cNvSpPr>
            <a:spLocks noGrp="1"/>
          </p:cNvSpPr>
          <p:nvPr>
            <p:ph type="body" idx="1"/>
          </p:nvPr>
        </p:nvSpPr>
        <p:spPr>
          <a:xfrm>
            <a:off x="1459313" y="20260574"/>
            <a:ext cx="18447485" cy="6622701"/>
          </a:xfrm>
        </p:spPr>
        <p:txBody>
          <a:bodyPr/>
          <a:lstStyle>
            <a:lvl1pPr marL="0" indent="0">
              <a:buNone/>
              <a:defRPr sz="5614">
                <a:solidFill>
                  <a:schemeClr val="tx1"/>
                </a:solidFill>
              </a:defRPr>
            </a:lvl1pPr>
            <a:lvl2pPr marL="1069437" indent="0">
              <a:buNone/>
              <a:defRPr sz="4678">
                <a:solidFill>
                  <a:schemeClr val="tx1">
                    <a:tint val="75000"/>
                  </a:schemeClr>
                </a:solidFill>
              </a:defRPr>
            </a:lvl2pPr>
            <a:lvl3pPr marL="2138873" indent="0">
              <a:buNone/>
              <a:defRPr sz="4210">
                <a:solidFill>
                  <a:schemeClr val="tx1">
                    <a:tint val="75000"/>
                  </a:schemeClr>
                </a:solidFill>
              </a:defRPr>
            </a:lvl3pPr>
            <a:lvl4pPr marL="3208310" indent="0">
              <a:buNone/>
              <a:defRPr sz="3743">
                <a:solidFill>
                  <a:schemeClr val="tx1">
                    <a:tint val="75000"/>
                  </a:schemeClr>
                </a:solidFill>
              </a:defRPr>
            </a:lvl4pPr>
            <a:lvl5pPr marL="4277746" indent="0">
              <a:buNone/>
              <a:defRPr sz="3743">
                <a:solidFill>
                  <a:schemeClr val="tx1">
                    <a:tint val="75000"/>
                  </a:schemeClr>
                </a:solidFill>
              </a:defRPr>
            </a:lvl5pPr>
            <a:lvl6pPr marL="5347183" indent="0">
              <a:buNone/>
              <a:defRPr sz="3743">
                <a:solidFill>
                  <a:schemeClr val="tx1">
                    <a:tint val="75000"/>
                  </a:schemeClr>
                </a:solidFill>
              </a:defRPr>
            </a:lvl6pPr>
            <a:lvl7pPr marL="6416619" indent="0">
              <a:buNone/>
              <a:defRPr sz="3743">
                <a:solidFill>
                  <a:schemeClr val="tx1">
                    <a:tint val="75000"/>
                  </a:schemeClr>
                </a:solidFill>
              </a:defRPr>
            </a:lvl7pPr>
            <a:lvl8pPr marL="7486056" indent="0">
              <a:buNone/>
              <a:defRPr sz="3743">
                <a:solidFill>
                  <a:schemeClr val="tx1">
                    <a:tint val="75000"/>
                  </a:schemeClr>
                </a:solidFill>
              </a:defRPr>
            </a:lvl8pPr>
            <a:lvl9pPr marL="8555492" indent="0">
              <a:buNone/>
              <a:defRPr sz="374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B6FA8E-7D7F-467E-A1CB-59DD29E29154}"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45629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452" y="8059374"/>
            <a:ext cx="9090065"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7871" y="8059374"/>
            <a:ext cx="9090065"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B6FA8E-7D7F-467E-A1CB-59DD29E29154}" type="datetimeFigureOut">
              <a:rPr lang="en-US" smtClean="0"/>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99701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3237" y="1611882"/>
            <a:ext cx="18447485"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3240" y="7421634"/>
            <a:ext cx="9048289" cy="3637228"/>
          </a:xfrm>
        </p:spPr>
        <p:txBody>
          <a:bodyPr anchor="b"/>
          <a:lstStyle>
            <a:lvl1pPr marL="0" indent="0">
              <a:buNone/>
              <a:defRPr sz="5614" b="1"/>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Edit Master text styles</a:t>
            </a:r>
          </a:p>
        </p:txBody>
      </p:sp>
      <p:sp>
        <p:nvSpPr>
          <p:cNvPr id="4" name="Content Placeholder 3"/>
          <p:cNvSpPr>
            <a:spLocks noGrp="1"/>
          </p:cNvSpPr>
          <p:nvPr>
            <p:ph sz="half" idx="2"/>
          </p:nvPr>
        </p:nvSpPr>
        <p:spPr>
          <a:xfrm>
            <a:off x="1473240" y="11058863"/>
            <a:ext cx="9048289"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7872" y="7421634"/>
            <a:ext cx="9092851" cy="3637228"/>
          </a:xfrm>
        </p:spPr>
        <p:txBody>
          <a:bodyPr anchor="b"/>
          <a:lstStyle>
            <a:lvl1pPr marL="0" indent="0">
              <a:buNone/>
              <a:defRPr sz="5614" b="1"/>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Edit Master text styles</a:t>
            </a:r>
          </a:p>
        </p:txBody>
      </p:sp>
      <p:sp>
        <p:nvSpPr>
          <p:cNvPr id="6" name="Content Placeholder 5"/>
          <p:cNvSpPr>
            <a:spLocks noGrp="1"/>
          </p:cNvSpPr>
          <p:nvPr>
            <p:ph sz="quarter" idx="4"/>
          </p:nvPr>
        </p:nvSpPr>
        <p:spPr>
          <a:xfrm>
            <a:off x="10827872" y="11058863"/>
            <a:ext cx="9092851"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6FA8E-7D7F-467E-A1CB-59DD29E29154}" type="datetimeFigureOut">
              <a:rPr lang="en-US" smtClean="0"/>
              <a:t>8/23/2022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299407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B6FA8E-7D7F-467E-A1CB-59DD29E29154}" type="datetimeFigureOut">
              <a:rPr lang="en-US" smtClean="0"/>
              <a:t>8/23/2022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26319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6FA8E-7D7F-467E-A1CB-59DD29E29154}" type="datetimeFigureOut">
              <a:rPr lang="en-US" smtClean="0"/>
              <a:t>8/23/2022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F9CDF1-7105-4A24-B8FB-B601CADC01BC}"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0068" y="-5647626"/>
            <a:ext cx="22716652" cy="36265492"/>
          </a:xfrm>
          <a:prstGeom prst="rect">
            <a:avLst/>
          </a:prstGeom>
        </p:spPr>
      </p:pic>
      <p:pic>
        <p:nvPicPr>
          <p:cNvPr id="6" name="Picture 5"/>
          <p:cNvPicPr>
            <a:picLocks noChangeAspect="1"/>
          </p:cNvPicPr>
          <p:nvPr userDrawn="1"/>
        </p:nvPicPr>
        <p:blipFill>
          <a:blip r:embed="rId3"/>
          <a:stretch>
            <a:fillRect/>
          </a:stretch>
        </p:blipFill>
        <p:spPr>
          <a:xfrm>
            <a:off x="4674222" y="612656"/>
            <a:ext cx="3752850" cy="1438275"/>
          </a:xfrm>
          <a:prstGeom prst="rect">
            <a:avLst/>
          </a:prstGeom>
        </p:spPr>
      </p:pic>
    </p:spTree>
    <p:extLst>
      <p:ext uri="{BB962C8B-B14F-4D97-AF65-F5344CB8AC3E}">
        <p14:creationId xmlns:p14="http://schemas.microsoft.com/office/powerpoint/2010/main" val="167428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237" y="2018348"/>
            <a:ext cx="6898312" cy="7064216"/>
          </a:xfrm>
        </p:spPr>
        <p:txBody>
          <a:bodyPr anchor="b"/>
          <a:lstStyle>
            <a:lvl1pPr>
              <a:defRPr sz="7485"/>
            </a:lvl1pPr>
          </a:lstStyle>
          <a:p>
            <a:r>
              <a:rPr lang="en-US"/>
              <a:t>Click to edit Master title style</a:t>
            </a:r>
            <a:endParaRPr lang="en-US" dirty="0"/>
          </a:p>
        </p:txBody>
      </p:sp>
      <p:sp>
        <p:nvSpPr>
          <p:cNvPr id="3" name="Content Placeholder 2"/>
          <p:cNvSpPr>
            <a:spLocks noGrp="1"/>
          </p:cNvSpPr>
          <p:nvPr>
            <p:ph idx="1"/>
          </p:nvPr>
        </p:nvSpPr>
        <p:spPr>
          <a:xfrm>
            <a:off x="9092851" y="4359077"/>
            <a:ext cx="10827871" cy="21515024"/>
          </a:xfrm>
        </p:spPr>
        <p:txBody>
          <a:bodyPr/>
          <a:lstStyle>
            <a:lvl1pPr>
              <a:defRPr sz="7485"/>
            </a:lvl1pPr>
            <a:lvl2pPr>
              <a:defRPr sz="6549"/>
            </a:lvl2pPr>
            <a:lvl3pPr>
              <a:defRPr sz="5614"/>
            </a:lvl3pPr>
            <a:lvl4pPr>
              <a:defRPr sz="4678"/>
            </a:lvl4pPr>
            <a:lvl5pPr>
              <a:defRPr sz="4678"/>
            </a:lvl5pPr>
            <a:lvl6pPr>
              <a:defRPr sz="4678"/>
            </a:lvl6pPr>
            <a:lvl7pPr>
              <a:defRPr sz="4678"/>
            </a:lvl7pPr>
            <a:lvl8pPr>
              <a:defRPr sz="4678"/>
            </a:lvl8pPr>
            <a:lvl9pPr>
              <a:defRPr sz="467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3237" y="9082564"/>
            <a:ext cx="6898312" cy="16826573"/>
          </a:xfrm>
        </p:spPr>
        <p:txBody>
          <a:bodyPr/>
          <a:lstStyle>
            <a:lvl1pPr marL="0" indent="0">
              <a:buNone/>
              <a:defRPr sz="3743"/>
            </a:lvl1pPr>
            <a:lvl2pPr marL="1069437" indent="0">
              <a:buNone/>
              <a:defRPr sz="3275"/>
            </a:lvl2pPr>
            <a:lvl3pPr marL="2138873" indent="0">
              <a:buNone/>
              <a:defRPr sz="2807"/>
            </a:lvl3pPr>
            <a:lvl4pPr marL="3208310" indent="0">
              <a:buNone/>
              <a:defRPr sz="2339"/>
            </a:lvl4pPr>
            <a:lvl5pPr marL="4277746" indent="0">
              <a:buNone/>
              <a:defRPr sz="2339"/>
            </a:lvl5pPr>
            <a:lvl6pPr marL="5347183" indent="0">
              <a:buNone/>
              <a:defRPr sz="2339"/>
            </a:lvl6pPr>
            <a:lvl7pPr marL="6416619" indent="0">
              <a:buNone/>
              <a:defRPr sz="2339"/>
            </a:lvl7pPr>
            <a:lvl8pPr marL="7486056" indent="0">
              <a:buNone/>
              <a:defRPr sz="2339"/>
            </a:lvl8pPr>
            <a:lvl9pPr marL="8555492"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B1B6FA8E-7D7F-467E-A1CB-59DD29E29154}" type="datetimeFigureOut">
              <a:rPr lang="en-US" smtClean="0"/>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44908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237" y="2018348"/>
            <a:ext cx="6898312" cy="7064216"/>
          </a:xfrm>
        </p:spPr>
        <p:txBody>
          <a:bodyPr anchor="b"/>
          <a:lstStyle>
            <a:lvl1pPr>
              <a:defRPr sz="7485"/>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2851" y="4359077"/>
            <a:ext cx="10827871" cy="21515024"/>
          </a:xfrm>
        </p:spPr>
        <p:txBody>
          <a:bodyPr anchor="t"/>
          <a:lstStyle>
            <a:lvl1pPr marL="0" indent="0">
              <a:buNone/>
              <a:defRPr sz="7485"/>
            </a:lvl1pPr>
            <a:lvl2pPr marL="1069437" indent="0">
              <a:buNone/>
              <a:defRPr sz="6549"/>
            </a:lvl2pPr>
            <a:lvl3pPr marL="2138873" indent="0">
              <a:buNone/>
              <a:defRPr sz="5614"/>
            </a:lvl3pPr>
            <a:lvl4pPr marL="3208310" indent="0">
              <a:buNone/>
              <a:defRPr sz="4678"/>
            </a:lvl4pPr>
            <a:lvl5pPr marL="4277746" indent="0">
              <a:buNone/>
              <a:defRPr sz="4678"/>
            </a:lvl5pPr>
            <a:lvl6pPr marL="5347183" indent="0">
              <a:buNone/>
              <a:defRPr sz="4678"/>
            </a:lvl6pPr>
            <a:lvl7pPr marL="6416619" indent="0">
              <a:buNone/>
              <a:defRPr sz="4678"/>
            </a:lvl7pPr>
            <a:lvl8pPr marL="7486056" indent="0">
              <a:buNone/>
              <a:defRPr sz="4678"/>
            </a:lvl8pPr>
            <a:lvl9pPr marL="8555492" indent="0">
              <a:buNone/>
              <a:defRPr sz="4678"/>
            </a:lvl9pPr>
          </a:lstStyle>
          <a:p>
            <a:r>
              <a:rPr lang="en-US"/>
              <a:t>Click icon to add picture</a:t>
            </a:r>
            <a:endParaRPr lang="en-US" dirty="0"/>
          </a:p>
        </p:txBody>
      </p:sp>
      <p:sp>
        <p:nvSpPr>
          <p:cNvPr id="4" name="Text Placeholder 3"/>
          <p:cNvSpPr>
            <a:spLocks noGrp="1"/>
          </p:cNvSpPr>
          <p:nvPr>
            <p:ph type="body" sz="half" idx="2"/>
          </p:nvPr>
        </p:nvSpPr>
        <p:spPr>
          <a:xfrm>
            <a:off x="1473237" y="9082564"/>
            <a:ext cx="6898312" cy="16826573"/>
          </a:xfrm>
        </p:spPr>
        <p:txBody>
          <a:bodyPr/>
          <a:lstStyle>
            <a:lvl1pPr marL="0" indent="0">
              <a:buNone/>
              <a:defRPr sz="3743"/>
            </a:lvl1pPr>
            <a:lvl2pPr marL="1069437" indent="0">
              <a:buNone/>
              <a:defRPr sz="3275"/>
            </a:lvl2pPr>
            <a:lvl3pPr marL="2138873" indent="0">
              <a:buNone/>
              <a:defRPr sz="2807"/>
            </a:lvl3pPr>
            <a:lvl4pPr marL="3208310" indent="0">
              <a:buNone/>
              <a:defRPr sz="2339"/>
            </a:lvl4pPr>
            <a:lvl5pPr marL="4277746" indent="0">
              <a:buNone/>
              <a:defRPr sz="2339"/>
            </a:lvl5pPr>
            <a:lvl6pPr marL="5347183" indent="0">
              <a:buNone/>
              <a:defRPr sz="2339"/>
            </a:lvl6pPr>
            <a:lvl7pPr marL="6416619" indent="0">
              <a:buNone/>
              <a:defRPr sz="2339"/>
            </a:lvl7pPr>
            <a:lvl8pPr marL="7486056" indent="0">
              <a:buNone/>
              <a:defRPr sz="2339"/>
            </a:lvl8pPr>
            <a:lvl9pPr marL="8555492"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B1B6FA8E-7D7F-467E-A1CB-59DD29E29154}" type="datetimeFigureOut">
              <a:rPr lang="en-US" smtClean="0"/>
              <a:t>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95879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452" y="1611882"/>
            <a:ext cx="18447485"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452" y="8059374"/>
            <a:ext cx="18447485" cy="1920934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452" y="28060644"/>
            <a:ext cx="4812387" cy="1611875"/>
          </a:xfrm>
          <a:prstGeom prst="rect">
            <a:avLst/>
          </a:prstGeom>
        </p:spPr>
        <p:txBody>
          <a:bodyPr vert="horz" lIns="91440" tIns="45720" rIns="91440" bIns="45720" rtlCol="0" anchor="ctr"/>
          <a:lstStyle>
            <a:lvl1pPr algn="l">
              <a:defRPr sz="2807">
                <a:solidFill>
                  <a:schemeClr val="tx1">
                    <a:tint val="75000"/>
                  </a:schemeClr>
                </a:solidFill>
              </a:defRPr>
            </a:lvl1pPr>
          </a:lstStyle>
          <a:p>
            <a:fld id="{B1B6FA8E-7D7F-467E-A1CB-59DD29E29154}" type="datetimeFigureOut">
              <a:rPr lang="en-US" smtClean="0"/>
              <a:t>8/23/2022</a:t>
            </a:fld>
            <a:endParaRPr lang="en-US"/>
          </a:p>
        </p:txBody>
      </p:sp>
      <p:sp>
        <p:nvSpPr>
          <p:cNvPr id="5" name="Footer Placeholder 4"/>
          <p:cNvSpPr>
            <a:spLocks noGrp="1"/>
          </p:cNvSpPr>
          <p:nvPr>
            <p:ph type="ftr" sz="quarter" idx="3"/>
          </p:nvPr>
        </p:nvSpPr>
        <p:spPr>
          <a:xfrm>
            <a:off x="7084904" y="28060644"/>
            <a:ext cx="7218581" cy="1611875"/>
          </a:xfrm>
          <a:prstGeom prst="rect">
            <a:avLst/>
          </a:prstGeom>
        </p:spPr>
        <p:txBody>
          <a:bodyPr vert="horz" lIns="91440" tIns="45720" rIns="91440" bIns="45720" rtlCol="0" anchor="ctr"/>
          <a:lstStyle>
            <a:lvl1pPr algn="ctr">
              <a:defRPr sz="280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05549" y="28060644"/>
            <a:ext cx="4812387" cy="1611875"/>
          </a:xfrm>
          <a:prstGeom prst="rect">
            <a:avLst/>
          </a:prstGeom>
        </p:spPr>
        <p:txBody>
          <a:bodyPr vert="horz" lIns="91440" tIns="45720" rIns="91440" bIns="45720" rtlCol="0" anchor="ctr"/>
          <a:lstStyle>
            <a:lvl1pPr algn="r">
              <a:defRPr sz="2807">
                <a:solidFill>
                  <a:schemeClr val="tx1">
                    <a:tint val="75000"/>
                  </a:schemeClr>
                </a:solidFill>
              </a:defRPr>
            </a:lvl1pPr>
          </a:lstStyle>
          <a:p>
            <a:fld id="{B4F9CDF1-7105-4A24-B8FB-B601CADC01BC}" type="slidenum">
              <a:rPr lang="en-US" smtClean="0"/>
              <a:t>‹#›</a:t>
            </a:fld>
            <a:endParaRPr lang="en-US"/>
          </a:p>
        </p:txBody>
      </p:sp>
    </p:spTree>
    <p:extLst>
      <p:ext uri="{BB962C8B-B14F-4D97-AF65-F5344CB8AC3E}">
        <p14:creationId xmlns:p14="http://schemas.microsoft.com/office/powerpoint/2010/main" val="13225970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8873" rtl="0" eaLnBrk="1" latinLnBrk="0" hangingPunct="1">
        <a:lnSpc>
          <a:spcPct val="90000"/>
        </a:lnSpc>
        <a:spcBef>
          <a:spcPct val="0"/>
        </a:spcBef>
        <a:buNone/>
        <a:defRPr sz="10292" kern="1200">
          <a:solidFill>
            <a:schemeClr val="tx1"/>
          </a:solidFill>
          <a:latin typeface="+mj-lt"/>
          <a:ea typeface="+mj-ea"/>
          <a:cs typeface="+mj-cs"/>
        </a:defRPr>
      </a:lvl1pPr>
    </p:titleStyle>
    <p:bodyStyle>
      <a:lvl1pPr marL="534718" indent="-534718" algn="l" defTabSz="2138873" rtl="0" eaLnBrk="1" latinLnBrk="0" hangingPunct="1">
        <a:lnSpc>
          <a:spcPct val="90000"/>
        </a:lnSpc>
        <a:spcBef>
          <a:spcPts val="2339"/>
        </a:spcBef>
        <a:buFont typeface="Arial" panose="020B0604020202020204" pitchFamily="34" charset="0"/>
        <a:buChar char="•"/>
        <a:defRPr sz="6549" kern="1200">
          <a:solidFill>
            <a:schemeClr val="tx1"/>
          </a:solidFill>
          <a:latin typeface="+mn-lt"/>
          <a:ea typeface="+mn-ea"/>
          <a:cs typeface="+mn-cs"/>
        </a:defRPr>
      </a:lvl1pPr>
      <a:lvl2pPr marL="1604155" indent="-534718" algn="l" defTabSz="2138873" rtl="0" eaLnBrk="1" latinLnBrk="0" hangingPunct="1">
        <a:lnSpc>
          <a:spcPct val="90000"/>
        </a:lnSpc>
        <a:spcBef>
          <a:spcPts val="1170"/>
        </a:spcBef>
        <a:buFont typeface="Arial" panose="020B0604020202020204" pitchFamily="34" charset="0"/>
        <a:buChar char="•"/>
        <a:defRPr sz="5614" kern="1200">
          <a:solidFill>
            <a:schemeClr val="tx1"/>
          </a:solidFill>
          <a:latin typeface="+mn-lt"/>
          <a:ea typeface="+mn-ea"/>
          <a:cs typeface="+mn-cs"/>
        </a:defRPr>
      </a:lvl2pPr>
      <a:lvl3pPr marL="2673591" indent="-534718" algn="l" defTabSz="2138873" rtl="0" eaLnBrk="1" latinLnBrk="0" hangingPunct="1">
        <a:lnSpc>
          <a:spcPct val="90000"/>
        </a:lnSpc>
        <a:spcBef>
          <a:spcPts val="1170"/>
        </a:spcBef>
        <a:buFont typeface="Arial" panose="020B0604020202020204" pitchFamily="34" charset="0"/>
        <a:buChar char="•"/>
        <a:defRPr sz="4678" kern="1200">
          <a:solidFill>
            <a:schemeClr val="tx1"/>
          </a:solidFill>
          <a:latin typeface="+mn-lt"/>
          <a:ea typeface="+mn-ea"/>
          <a:cs typeface="+mn-cs"/>
        </a:defRPr>
      </a:lvl3pPr>
      <a:lvl4pPr marL="3743028"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4pPr>
      <a:lvl5pPr marL="4812464"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5pPr>
      <a:lvl6pPr marL="5881901"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6pPr>
      <a:lvl7pPr marL="6951337"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7pPr>
      <a:lvl8pPr marL="8020774"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8pPr>
      <a:lvl9pPr marL="9090210"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9pPr>
    </p:bodyStyle>
    <p:otherStyle>
      <a:defPPr>
        <a:defRPr lang="en-US"/>
      </a:defPPr>
      <a:lvl1pPr marL="0" algn="l" defTabSz="2138873" rtl="0" eaLnBrk="1" latinLnBrk="0" hangingPunct="1">
        <a:defRPr sz="4210" kern="1200">
          <a:solidFill>
            <a:schemeClr val="tx1"/>
          </a:solidFill>
          <a:latin typeface="+mn-lt"/>
          <a:ea typeface="+mn-ea"/>
          <a:cs typeface="+mn-cs"/>
        </a:defRPr>
      </a:lvl1pPr>
      <a:lvl2pPr marL="1069437" algn="l" defTabSz="2138873" rtl="0" eaLnBrk="1" latinLnBrk="0" hangingPunct="1">
        <a:defRPr sz="4210" kern="1200">
          <a:solidFill>
            <a:schemeClr val="tx1"/>
          </a:solidFill>
          <a:latin typeface="+mn-lt"/>
          <a:ea typeface="+mn-ea"/>
          <a:cs typeface="+mn-cs"/>
        </a:defRPr>
      </a:lvl2pPr>
      <a:lvl3pPr marL="2138873" algn="l" defTabSz="2138873" rtl="0" eaLnBrk="1" latinLnBrk="0" hangingPunct="1">
        <a:defRPr sz="4210" kern="1200">
          <a:solidFill>
            <a:schemeClr val="tx1"/>
          </a:solidFill>
          <a:latin typeface="+mn-lt"/>
          <a:ea typeface="+mn-ea"/>
          <a:cs typeface="+mn-cs"/>
        </a:defRPr>
      </a:lvl3pPr>
      <a:lvl4pPr marL="3208310" algn="l" defTabSz="2138873" rtl="0" eaLnBrk="1" latinLnBrk="0" hangingPunct="1">
        <a:defRPr sz="4210" kern="1200">
          <a:solidFill>
            <a:schemeClr val="tx1"/>
          </a:solidFill>
          <a:latin typeface="+mn-lt"/>
          <a:ea typeface="+mn-ea"/>
          <a:cs typeface="+mn-cs"/>
        </a:defRPr>
      </a:lvl4pPr>
      <a:lvl5pPr marL="4277746" algn="l" defTabSz="2138873" rtl="0" eaLnBrk="1" latinLnBrk="0" hangingPunct="1">
        <a:defRPr sz="4210" kern="1200">
          <a:solidFill>
            <a:schemeClr val="tx1"/>
          </a:solidFill>
          <a:latin typeface="+mn-lt"/>
          <a:ea typeface="+mn-ea"/>
          <a:cs typeface="+mn-cs"/>
        </a:defRPr>
      </a:lvl5pPr>
      <a:lvl6pPr marL="5347183" algn="l" defTabSz="2138873" rtl="0" eaLnBrk="1" latinLnBrk="0" hangingPunct="1">
        <a:defRPr sz="4210" kern="1200">
          <a:solidFill>
            <a:schemeClr val="tx1"/>
          </a:solidFill>
          <a:latin typeface="+mn-lt"/>
          <a:ea typeface="+mn-ea"/>
          <a:cs typeface="+mn-cs"/>
        </a:defRPr>
      </a:lvl6pPr>
      <a:lvl7pPr marL="6416619" algn="l" defTabSz="2138873" rtl="0" eaLnBrk="1" latinLnBrk="0" hangingPunct="1">
        <a:defRPr sz="4210" kern="1200">
          <a:solidFill>
            <a:schemeClr val="tx1"/>
          </a:solidFill>
          <a:latin typeface="+mn-lt"/>
          <a:ea typeface="+mn-ea"/>
          <a:cs typeface="+mn-cs"/>
        </a:defRPr>
      </a:lvl7pPr>
      <a:lvl8pPr marL="7486056" algn="l" defTabSz="2138873" rtl="0" eaLnBrk="1" latinLnBrk="0" hangingPunct="1">
        <a:defRPr sz="4210" kern="1200">
          <a:solidFill>
            <a:schemeClr val="tx1"/>
          </a:solidFill>
          <a:latin typeface="+mn-lt"/>
          <a:ea typeface="+mn-ea"/>
          <a:cs typeface="+mn-cs"/>
        </a:defRPr>
      </a:lvl8pPr>
      <a:lvl9pPr marL="8555492" algn="l" defTabSz="2138873" rtl="0" eaLnBrk="1" latinLnBrk="0" hangingPunct="1">
        <a:defRPr sz="42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99072" y="156152"/>
            <a:ext cx="8102278" cy="2739211"/>
          </a:xfrm>
          <a:prstGeom prst="rect">
            <a:avLst/>
          </a:prstGeom>
          <a:noFill/>
          <a:ln>
            <a:noFill/>
          </a:ln>
        </p:spPr>
        <p:txBody>
          <a:bodyPr wrap="square" rtlCol="0">
            <a:spAutoFit/>
          </a:bodyPr>
          <a:lstStyle/>
          <a:p>
            <a:r>
              <a:rPr lang="en-US" sz="2800" b="1" dirty="0">
                <a:latin typeface="Arial" panose="020B0604020202020204" pitchFamily="34" charset="0"/>
                <a:cs typeface="Arial" panose="020B0604020202020204" pitchFamily="34" charset="0"/>
              </a:rPr>
              <a:t>	</a:t>
            </a:r>
          </a:p>
          <a:p>
            <a:r>
              <a:rPr lang="en-US" sz="2700" b="1" dirty="0">
                <a:latin typeface="Arial" panose="020B0604020202020204" pitchFamily="34" charset="0"/>
                <a:cs typeface="Arial" panose="020B0604020202020204" pitchFamily="34" charset="0"/>
              </a:rPr>
              <a:t>	Student: Chew </a:t>
            </a:r>
            <a:r>
              <a:rPr lang="en-US" sz="2700" b="1" dirty="0" err="1">
                <a:latin typeface="Arial" panose="020B0604020202020204" pitchFamily="34" charset="0"/>
                <a:cs typeface="Arial" panose="020B0604020202020204" pitchFamily="34" charset="0"/>
              </a:rPr>
              <a:t>En</a:t>
            </a:r>
            <a:r>
              <a:rPr lang="en-US" sz="2700" b="1" dirty="0">
                <a:latin typeface="Arial" panose="020B0604020202020204" pitchFamily="34" charset="0"/>
                <a:cs typeface="Arial" panose="020B0604020202020204" pitchFamily="34" charset="0"/>
              </a:rPr>
              <a:t> Yu, 1901438</a:t>
            </a:r>
          </a:p>
          <a:p>
            <a:endParaRPr lang="en-US" sz="2700" b="1" dirty="0">
              <a:latin typeface="Arial" panose="020B0604020202020204" pitchFamily="34" charset="0"/>
              <a:cs typeface="Arial" panose="020B0604020202020204" pitchFamily="34" charset="0"/>
            </a:endParaRPr>
          </a:p>
          <a:p>
            <a:r>
              <a:rPr lang="en-US" sz="2700" b="1" dirty="0">
                <a:latin typeface="Arial" panose="020B0604020202020204" pitchFamily="34" charset="0"/>
                <a:cs typeface="Arial" panose="020B0604020202020204" pitchFamily="34" charset="0"/>
              </a:rPr>
              <a:t>	Supervisors: Dr </a:t>
            </a:r>
            <a:r>
              <a:rPr lang="en-US" sz="2700" b="1" dirty="0" err="1">
                <a:latin typeface="Arial" panose="020B0604020202020204" pitchFamily="34" charset="0"/>
                <a:cs typeface="Arial" panose="020B0604020202020204" pitchFamily="34" charset="0"/>
              </a:rPr>
              <a:t>Kyrin</a:t>
            </a:r>
            <a:r>
              <a:rPr lang="en-US" sz="2700" b="1" dirty="0">
                <a:latin typeface="Arial" panose="020B0604020202020204" pitchFamily="34" charset="0"/>
                <a:cs typeface="Arial" panose="020B0604020202020204" pitchFamily="34" charset="0"/>
              </a:rPr>
              <a:t> </a:t>
            </a:r>
            <a:r>
              <a:rPr lang="en-US" sz="2700" b="1" dirty="0" err="1">
                <a:latin typeface="Arial" panose="020B0604020202020204" pitchFamily="34" charset="0"/>
                <a:cs typeface="Arial" panose="020B0604020202020204" pitchFamily="34" charset="0"/>
              </a:rPr>
              <a:t>Liong</a:t>
            </a:r>
            <a:endParaRPr lang="en-US" sz="2700" b="1" dirty="0">
              <a:latin typeface="Arial" panose="020B0604020202020204" pitchFamily="34" charset="0"/>
              <a:cs typeface="Arial" panose="020B0604020202020204" pitchFamily="34" charset="0"/>
            </a:endParaRPr>
          </a:p>
          <a:p>
            <a:r>
              <a:rPr lang="en-US" sz="2700" b="1" dirty="0">
                <a:latin typeface="Arial" panose="020B0604020202020204" pitchFamily="34" charset="0"/>
                <a:cs typeface="Arial" panose="020B0604020202020204" pitchFamily="34" charset="0"/>
              </a:rPr>
              <a:t>                            Dr Steven Tay</a:t>
            </a:r>
            <a:endParaRPr lang="en-US" sz="2700" dirty="0">
              <a:latin typeface="Arial" panose="020B0604020202020204" pitchFamily="34" charset="0"/>
              <a:cs typeface="Arial" panose="020B0604020202020204" pitchFamily="34" charset="0"/>
            </a:endParaRPr>
          </a:p>
          <a:p>
            <a:endParaRPr lang="en-SG" dirty="0"/>
          </a:p>
          <a:p>
            <a:endParaRPr lang="en-SG" dirty="0"/>
          </a:p>
        </p:txBody>
      </p:sp>
      <p:sp>
        <p:nvSpPr>
          <p:cNvPr id="6" name="TextBox 5"/>
          <p:cNvSpPr txBox="1"/>
          <p:nvPr/>
        </p:nvSpPr>
        <p:spPr>
          <a:xfrm>
            <a:off x="953589" y="3293680"/>
            <a:ext cx="19660516" cy="830997"/>
          </a:xfrm>
          <a:prstGeom prst="rect">
            <a:avLst/>
          </a:prstGeom>
          <a:noFill/>
        </p:spPr>
        <p:txBody>
          <a:bodyPr wrap="square" rtlCol="0">
            <a:spAutoFit/>
          </a:bodyPr>
          <a:lstStyle/>
          <a:p>
            <a:r>
              <a:rPr lang="en-SG" sz="4800" b="1" dirty="0">
                <a:solidFill>
                  <a:schemeClr val="bg1"/>
                </a:solidFill>
                <a:latin typeface="Arial" panose="020B0604020202020204" pitchFamily="34" charset="0"/>
                <a:cs typeface="Arial" panose="020B0604020202020204" pitchFamily="34" charset="0"/>
              </a:rPr>
              <a:t>Design of a Compressible Storage System</a:t>
            </a:r>
            <a:endParaRPr lang="en-SG" sz="4800" b="1" dirty="0">
              <a:solidFill>
                <a:srgbClr val="00B050"/>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4674222" y="612656"/>
            <a:ext cx="3752850" cy="1438275"/>
          </a:xfrm>
          <a:prstGeom prst="rect">
            <a:avLst/>
          </a:prstGeom>
        </p:spPr>
      </p:pic>
      <p:pic>
        <p:nvPicPr>
          <p:cNvPr id="1026" name="Picture 2" descr="Changi General Hospital">
            <a:extLst>
              <a:ext uri="{FF2B5EF4-FFF2-40B4-BE49-F238E27FC236}">
                <a16:creationId xmlns:a16="http://schemas.microsoft.com/office/drawing/2014/main" id="{A276FC6B-1AD1-D316-C407-E355ABCB03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1721" y="747497"/>
            <a:ext cx="4157505" cy="13034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FBA642-A134-CF63-CF88-237838C0769C}"/>
              </a:ext>
            </a:extLst>
          </p:cNvPr>
          <p:cNvSpPr/>
          <p:nvPr/>
        </p:nvSpPr>
        <p:spPr>
          <a:xfrm>
            <a:off x="953589" y="7010400"/>
            <a:ext cx="720000" cy="7200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1</a:t>
            </a:r>
            <a:endParaRPr lang="en-GB" sz="3200" b="1" dirty="0"/>
          </a:p>
        </p:txBody>
      </p:sp>
      <p:sp>
        <p:nvSpPr>
          <p:cNvPr id="14" name="Rectangle 13">
            <a:extLst>
              <a:ext uri="{FF2B5EF4-FFF2-40B4-BE49-F238E27FC236}">
                <a16:creationId xmlns:a16="http://schemas.microsoft.com/office/drawing/2014/main" id="{4FD45B5E-9BCE-A1A0-4358-72478CA1192A}"/>
              </a:ext>
            </a:extLst>
          </p:cNvPr>
          <p:cNvSpPr/>
          <p:nvPr/>
        </p:nvSpPr>
        <p:spPr>
          <a:xfrm>
            <a:off x="1673589" y="7010400"/>
            <a:ext cx="4550230" cy="7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Background</a:t>
            </a:r>
            <a:endParaRPr lang="en-GB" sz="2800" b="1" dirty="0"/>
          </a:p>
        </p:txBody>
      </p:sp>
      <p:sp>
        <p:nvSpPr>
          <p:cNvPr id="5" name="TextBox 4">
            <a:extLst>
              <a:ext uri="{FF2B5EF4-FFF2-40B4-BE49-F238E27FC236}">
                <a16:creationId xmlns:a16="http://schemas.microsoft.com/office/drawing/2014/main" id="{C9AB10DE-BC56-D16B-8342-3C302D8B6A6B}"/>
              </a:ext>
            </a:extLst>
          </p:cNvPr>
          <p:cNvSpPr txBox="1"/>
          <p:nvPr/>
        </p:nvSpPr>
        <p:spPr>
          <a:xfrm>
            <a:off x="953589" y="8076029"/>
            <a:ext cx="5270230" cy="4770537"/>
          </a:xfrm>
          <a:prstGeom prst="rect">
            <a:avLst/>
          </a:prstGeom>
          <a:noFill/>
        </p:spPr>
        <p:txBody>
          <a:bodyPr wrap="square" rtlCol="0">
            <a:spAutoFit/>
          </a:bodyPr>
          <a:lstStyle/>
          <a:p>
            <a:r>
              <a:rPr lang="en-SG" sz="2000" dirty="0"/>
              <a:t>At CGH, a mobile storage system is used. It is set at a designated location.</a:t>
            </a:r>
          </a:p>
          <a:p>
            <a:r>
              <a:rPr lang="en-SG" sz="2000" dirty="0"/>
              <a:t>With the nature of a hospital setting, very week, the storage system has to be washed and sanitized at a different location. And as the hospital runs 24/7, another unit immediately takes its place. </a:t>
            </a:r>
          </a:p>
          <a:p>
            <a:r>
              <a:rPr lang="en-SG" sz="2000" dirty="0"/>
              <a:t>After washing, having had a unit take its place, this unit is stored in a store room.</a:t>
            </a:r>
          </a:p>
          <a:p>
            <a:endParaRPr lang="en-SG" sz="2000" dirty="0"/>
          </a:p>
          <a:p>
            <a:r>
              <a:rPr lang="en-SG" sz="2000" dirty="0"/>
              <a:t>Unfortunately, this is an inefficient usage of space, as these spare units are not in active use. </a:t>
            </a:r>
          </a:p>
          <a:p>
            <a:endParaRPr lang="en-SG" sz="2000" dirty="0"/>
          </a:p>
          <a:p>
            <a:r>
              <a:rPr lang="en-SG" sz="2000" dirty="0"/>
              <a:t>A storage system that may be compressed when not in use would be beneficial.</a:t>
            </a:r>
            <a:endParaRPr lang="en-GB" sz="2000" dirty="0"/>
          </a:p>
        </p:txBody>
      </p:sp>
      <p:grpSp>
        <p:nvGrpSpPr>
          <p:cNvPr id="15" name="Group 14">
            <a:extLst>
              <a:ext uri="{FF2B5EF4-FFF2-40B4-BE49-F238E27FC236}">
                <a16:creationId xmlns:a16="http://schemas.microsoft.com/office/drawing/2014/main" id="{0DC6694F-C589-8E3A-153A-ADF0F9D667EF}"/>
              </a:ext>
            </a:extLst>
          </p:cNvPr>
          <p:cNvGrpSpPr/>
          <p:nvPr/>
        </p:nvGrpSpPr>
        <p:grpSpPr>
          <a:xfrm>
            <a:off x="953589" y="12924791"/>
            <a:ext cx="5270230" cy="720000"/>
            <a:chOff x="953589" y="12391976"/>
            <a:chExt cx="5270230" cy="720000"/>
          </a:xfrm>
        </p:grpSpPr>
        <p:sp>
          <p:nvSpPr>
            <p:cNvPr id="17" name="Rectangle 16">
              <a:extLst>
                <a:ext uri="{FF2B5EF4-FFF2-40B4-BE49-F238E27FC236}">
                  <a16:creationId xmlns:a16="http://schemas.microsoft.com/office/drawing/2014/main" id="{215BF238-537F-AB1A-1380-804013559FD7}"/>
                </a:ext>
              </a:extLst>
            </p:cNvPr>
            <p:cNvSpPr/>
            <p:nvPr/>
          </p:nvSpPr>
          <p:spPr>
            <a:xfrm>
              <a:off x="953589" y="12391976"/>
              <a:ext cx="720000" cy="7200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2</a:t>
              </a:r>
              <a:endParaRPr lang="en-GB" sz="3200" b="1" dirty="0"/>
            </a:p>
          </p:txBody>
        </p:sp>
        <p:sp>
          <p:nvSpPr>
            <p:cNvPr id="18" name="Rectangle 17">
              <a:extLst>
                <a:ext uri="{FF2B5EF4-FFF2-40B4-BE49-F238E27FC236}">
                  <a16:creationId xmlns:a16="http://schemas.microsoft.com/office/drawing/2014/main" id="{88242AC9-7C5D-23E3-C1AE-54F27C916E07}"/>
                </a:ext>
              </a:extLst>
            </p:cNvPr>
            <p:cNvSpPr/>
            <p:nvPr/>
          </p:nvSpPr>
          <p:spPr>
            <a:xfrm>
              <a:off x="1673589" y="12391976"/>
              <a:ext cx="4550230" cy="7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Shelf design</a:t>
              </a:r>
              <a:endParaRPr lang="en-GB" sz="3200" b="1" dirty="0"/>
            </a:p>
          </p:txBody>
        </p:sp>
      </p:grpSp>
      <p:sp>
        <p:nvSpPr>
          <p:cNvPr id="20" name="TextBox 19">
            <a:extLst>
              <a:ext uri="{FF2B5EF4-FFF2-40B4-BE49-F238E27FC236}">
                <a16:creationId xmlns:a16="http://schemas.microsoft.com/office/drawing/2014/main" id="{66FDD234-0D35-16D9-5CB3-1FBC9858BF6E}"/>
              </a:ext>
            </a:extLst>
          </p:cNvPr>
          <p:cNvSpPr txBox="1"/>
          <p:nvPr/>
        </p:nvSpPr>
        <p:spPr>
          <a:xfrm>
            <a:off x="953589" y="13898087"/>
            <a:ext cx="5270230" cy="1015663"/>
          </a:xfrm>
          <a:prstGeom prst="rect">
            <a:avLst/>
          </a:prstGeom>
          <a:noFill/>
        </p:spPr>
        <p:txBody>
          <a:bodyPr wrap="square" rtlCol="0">
            <a:spAutoFit/>
          </a:bodyPr>
          <a:lstStyle/>
          <a:p>
            <a:r>
              <a:rPr lang="en-SG" sz="2000" dirty="0"/>
              <a:t>A storage system that is compressible using foldable shelves and telescopic rails is made. </a:t>
            </a:r>
          </a:p>
          <a:p>
            <a:endParaRPr lang="en-GB" sz="2000" dirty="0"/>
          </a:p>
        </p:txBody>
      </p:sp>
      <p:pic>
        <p:nvPicPr>
          <p:cNvPr id="23" name="Picture 22" descr="A picture containing indoor, wall, floor, toilet&#10;&#10;Description automatically generated">
            <a:extLst>
              <a:ext uri="{FF2B5EF4-FFF2-40B4-BE49-F238E27FC236}">
                <a16:creationId xmlns:a16="http://schemas.microsoft.com/office/drawing/2014/main" id="{FA12C33F-7475-C7B5-63D7-F9D60D78EF57}"/>
              </a:ext>
            </a:extLst>
          </p:cNvPr>
          <p:cNvPicPr>
            <a:picLocks noChangeAspect="1"/>
          </p:cNvPicPr>
          <p:nvPr/>
        </p:nvPicPr>
        <p:blipFill rotWithShape="1">
          <a:blip r:embed="rId5"/>
          <a:srcRect l="19733" t="9414" r="19473" b="41946"/>
          <a:stretch/>
        </p:blipFill>
        <p:spPr bwMode="auto">
          <a:xfrm>
            <a:off x="953589" y="14966522"/>
            <a:ext cx="3600000" cy="2337816"/>
          </a:xfrm>
          <a:prstGeom prst="rect">
            <a:avLst/>
          </a:prstGeom>
          <a:ln>
            <a:noFill/>
          </a:ln>
          <a:extLst>
            <a:ext uri="{53640926-AAD7-44D8-BBD7-CCE9431645EC}">
              <a14:shadowObscured xmlns:a14="http://schemas.microsoft.com/office/drawing/2010/main"/>
            </a:ext>
          </a:extLst>
        </p:spPr>
      </p:pic>
      <p:sp>
        <p:nvSpPr>
          <p:cNvPr id="24" name="TextBox 23">
            <a:extLst>
              <a:ext uri="{FF2B5EF4-FFF2-40B4-BE49-F238E27FC236}">
                <a16:creationId xmlns:a16="http://schemas.microsoft.com/office/drawing/2014/main" id="{C1A714F2-5783-BF54-0B1A-E3B77A8E8E9A}"/>
              </a:ext>
            </a:extLst>
          </p:cNvPr>
          <p:cNvSpPr txBox="1"/>
          <p:nvPr/>
        </p:nvSpPr>
        <p:spPr>
          <a:xfrm>
            <a:off x="953589" y="17601472"/>
            <a:ext cx="5270230" cy="1015663"/>
          </a:xfrm>
          <a:prstGeom prst="rect">
            <a:avLst/>
          </a:prstGeom>
          <a:noFill/>
        </p:spPr>
        <p:txBody>
          <a:bodyPr wrap="square" rtlCol="0">
            <a:spAutoFit/>
          </a:bodyPr>
          <a:lstStyle/>
          <a:p>
            <a:r>
              <a:rPr lang="en-SG" sz="2000" dirty="0"/>
              <a:t>The shelves are split in two, using a hinge to join the two halves, this allows the frame to be compressed together.</a:t>
            </a:r>
          </a:p>
        </p:txBody>
      </p:sp>
      <p:pic>
        <p:nvPicPr>
          <p:cNvPr id="26" name="Picture 25">
            <a:extLst>
              <a:ext uri="{FF2B5EF4-FFF2-40B4-BE49-F238E27FC236}">
                <a16:creationId xmlns:a16="http://schemas.microsoft.com/office/drawing/2014/main" id="{E88F0C78-D424-A8E8-721B-079ED041FE80}"/>
              </a:ext>
            </a:extLst>
          </p:cNvPr>
          <p:cNvPicPr>
            <a:picLocks noChangeAspect="1"/>
          </p:cNvPicPr>
          <p:nvPr/>
        </p:nvPicPr>
        <p:blipFill>
          <a:blip r:embed="rId6"/>
          <a:stretch>
            <a:fillRect/>
          </a:stretch>
        </p:blipFill>
        <p:spPr>
          <a:xfrm>
            <a:off x="953589" y="18914269"/>
            <a:ext cx="3600000" cy="2877154"/>
          </a:xfrm>
          <a:prstGeom prst="rect">
            <a:avLst/>
          </a:prstGeom>
        </p:spPr>
      </p:pic>
      <p:sp>
        <p:nvSpPr>
          <p:cNvPr id="28" name="TextBox 27">
            <a:extLst>
              <a:ext uri="{FF2B5EF4-FFF2-40B4-BE49-F238E27FC236}">
                <a16:creationId xmlns:a16="http://schemas.microsoft.com/office/drawing/2014/main" id="{F2929C84-B516-41B6-AA0C-92326B5ED543}"/>
              </a:ext>
            </a:extLst>
          </p:cNvPr>
          <p:cNvSpPr txBox="1"/>
          <p:nvPr/>
        </p:nvSpPr>
        <p:spPr>
          <a:xfrm>
            <a:off x="953589" y="22088557"/>
            <a:ext cx="5270230" cy="1323439"/>
          </a:xfrm>
          <a:prstGeom prst="rect">
            <a:avLst/>
          </a:prstGeom>
          <a:noFill/>
        </p:spPr>
        <p:txBody>
          <a:bodyPr wrap="square" rtlCol="0">
            <a:spAutoFit/>
          </a:bodyPr>
          <a:lstStyle/>
          <a:p>
            <a:r>
              <a:rPr lang="en-SG" sz="2000" dirty="0"/>
              <a:t>Pin connections between the shelf and the frame allows for the rotation upwards.</a:t>
            </a:r>
          </a:p>
          <a:p>
            <a:r>
              <a:rPr lang="en-SG" sz="2000" dirty="0"/>
              <a:t>And a support structure provides robustness and transfers the loads to the frame.</a:t>
            </a:r>
          </a:p>
        </p:txBody>
      </p:sp>
      <p:pic>
        <p:nvPicPr>
          <p:cNvPr id="29" name="Picture 28" descr="Diagram, engineering drawing&#10;&#10;Description automatically generated">
            <a:extLst>
              <a:ext uri="{FF2B5EF4-FFF2-40B4-BE49-F238E27FC236}">
                <a16:creationId xmlns:a16="http://schemas.microsoft.com/office/drawing/2014/main" id="{730BD694-9B21-9F80-F2EB-12E873D474DD}"/>
              </a:ext>
            </a:extLst>
          </p:cNvPr>
          <p:cNvPicPr>
            <a:picLocks noChangeAspect="1"/>
          </p:cNvPicPr>
          <p:nvPr/>
        </p:nvPicPr>
        <p:blipFill>
          <a:blip r:embed="rId7"/>
          <a:stretch>
            <a:fillRect/>
          </a:stretch>
        </p:blipFill>
        <p:spPr>
          <a:xfrm>
            <a:off x="953589" y="23709130"/>
            <a:ext cx="3600000" cy="2692780"/>
          </a:xfrm>
          <a:prstGeom prst="rect">
            <a:avLst/>
          </a:prstGeom>
        </p:spPr>
      </p:pic>
      <p:sp>
        <p:nvSpPr>
          <p:cNvPr id="30" name="TextBox 29">
            <a:extLst>
              <a:ext uri="{FF2B5EF4-FFF2-40B4-BE49-F238E27FC236}">
                <a16:creationId xmlns:a16="http://schemas.microsoft.com/office/drawing/2014/main" id="{786140F0-702F-D003-868C-D88231D98CC1}"/>
              </a:ext>
            </a:extLst>
          </p:cNvPr>
          <p:cNvSpPr txBox="1"/>
          <p:nvPr/>
        </p:nvSpPr>
        <p:spPr>
          <a:xfrm>
            <a:off x="953589" y="26699044"/>
            <a:ext cx="5270230" cy="1631216"/>
          </a:xfrm>
          <a:prstGeom prst="rect">
            <a:avLst/>
          </a:prstGeom>
          <a:noFill/>
        </p:spPr>
        <p:txBody>
          <a:bodyPr wrap="square" rtlCol="0">
            <a:spAutoFit/>
          </a:bodyPr>
          <a:lstStyle/>
          <a:p>
            <a:r>
              <a:rPr lang="en-SG" sz="2000" dirty="0"/>
              <a:t>The usage of pins allow the quick removal of the shelves, and equal distanced holes along the frame’s vertical posts allow the shelves to be set at various heights to better accommodate and efficiently store inventory.</a:t>
            </a:r>
          </a:p>
        </p:txBody>
      </p:sp>
      <p:pic>
        <p:nvPicPr>
          <p:cNvPr id="31" name="Picture 30" descr="A close-up of a solar panel&#10;&#10;Description automatically generated with low confidence">
            <a:extLst>
              <a:ext uri="{FF2B5EF4-FFF2-40B4-BE49-F238E27FC236}">
                <a16:creationId xmlns:a16="http://schemas.microsoft.com/office/drawing/2014/main" id="{3C15C43B-7628-050D-D3A5-83AB49071283}"/>
              </a:ext>
            </a:extLst>
          </p:cNvPr>
          <p:cNvPicPr>
            <a:picLocks noChangeAspect="1"/>
          </p:cNvPicPr>
          <p:nvPr/>
        </p:nvPicPr>
        <p:blipFill>
          <a:blip r:embed="rId8"/>
          <a:stretch>
            <a:fillRect/>
          </a:stretch>
        </p:blipFill>
        <p:spPr>
          <a:xfrm>
            <a:off x="8059079" y="17348139"/>
            <a:ext cx="3600000" cy="2444878"/>
          </a:xfrm>
          <a:prstGeom prst="rect">
            <a:avLst/>
          </a:prstGeom>
        </p:spPr>
      </p:pic>
      <p:grpSp>
        <p:nvGrpSpPr>
          <p:cNvPr id="9" name="Group 8">
            <a:extLst>
              <a:ext uri="{FF2B5EF4-FFF2-40B4-BE49-F238E27FC236}">
                <a16:creationId xmlns:a16="http://schemas.microsoft.com/office/drawing/2014/main" id="{7A70FF39-6486-91C8-FA71-760106BAD241}"/>
              </a:ext>
            </a:extLst>
          </p:cNvPr>
          <p:cNvGrpSpPr/>
          <p:nvPr/>
        </p:nvGrpSpPr>
        <p:grpSpPr>
          <a:xfrm>
            <a:off x="8059079" y="16280776"/>
            <a:ext cx="5270230" cy="720000"/>
            <a:chOff x="7110741" y="17384810"/>
            <a:chExt cx="5270230" cy="720000"/>
          </a:xfrm>
        </p:grpSpPr>
        <p:sp>
          <p:nvSpPr>
            <p:cNvPr id="32" name="Rectangle 31">
              <a:extLst>
                <a:ext uri="{FF2B5EF4-FFF2-40B4-BE49-F238E27FC236}">
                  <a16:creationId xmlns:a16="http://schemas.microsoft.com/office/drawing/2014/main" id="{0B0FEE65-1EBD-C818-E6B4-C2B7F83E249E}"/>
                </a:ext>
              </a:extLst>
            </p:cNvPr>
            <p:cNvSpPr/>
            <p:nvPr/>
          </p:nvSpPr>
          <p:spPr>
            <a:xfrm>
              <a:off x="7110741" y="17384810"/>
              <a:ext cx="720000" cy="7200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3</a:t>
              </a:r>
              <a:endParaRPr lang="en-GB" sz="3200" b="1" dirty="0"/>
            </a:p>
          </p:txBody>
        </p:sp>
        <p:sp>
          <p:nvSpPr>
            <p:cNvPr id="33" name="Rectangle 32">
              <a:extLst>
                <a:ext uri="{FF2B5EF4-FFF2-40B4-BE49-F238E27FC236}">
                  <a16:creationId xmlns:a16="http://schemas.microsoft.com/office/drawing/2014/main" id="{C272EDF0-46DD-2C5A-C517-9044A77D0876}"/>
                </a:ext>
              </a:extLst>
            </p:cNvPr>
            <p:cNvSpPr/>
            <p:nvPr/>
          </p:nvSpPr>
          <p:spPr>
            <a:xfrm>
              <a:off x="7830741" y="17384810"/>
              <a:ext cx="4550230" cy="7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Frame extension</a:t>
              </a:r>
              <a:endParaRPr lang="en-GB" sz="3200" b="1" dirty="0"/>
            </a:p>
          </p:txBody>
        </p:sp>
      </p:grpSp>
      <p:grpSp>
        <p:nvGrpSpPr>
          <p:cNvPr id="34" name="Group 33">
            <a:extLst>
              <a:ext uri="{FF2B5EF4-FFF2-40B4-BE49-F238E27FC236}">
                <a16:creationId xmlns:a16="http://schemas.microsoft.com/office/drawing/2014/main" id="{FE04CA35-05E9-5BBD-CFC3-2C100A5CA7AE}"/>
              </a:ext>
            </a:extLst>
          </p:cNvPr>
          <p:cNvGrpSpPr/>
          <p:nvPr/>
        </p:nvGrpSpPr>
        <p:grpSpPr>
          <a:xfrm>
            <a:off x="15169851" y="16280776"/>
            <a:ext cx="5270230" cy="720000"/>
            <a:chOff x="7110741" y="17384810"/>
            <a:chExt cx="5270230" cy="720000"/>
          </a:xfrm>
        </p:grpSpPr>
        <p:sp>
          <p:nvSpPr>
            <p:cNvPr id="35" name="Rectangle 34">
              <a:extLst>
                <a:ext uri="{FF2B5EF4-FFF2-40B4-BE49-F238E27FC236}">
                  <a16:creationId xmlns:a16="http://schemas.microsoft.com/office/drawing/2014/main" id="{2C9ED2EF-0702-DB7C-BC74-0DF0AACA6178}"/>
                </a:ext>
              </a:extLst>
            </p:cNvPr>
            <p:cNvSpPr/>
            <p:nvPr/>
          </p:nvSpPr>
          <p:spPr>
            <a:xfrm>
              <a:off x="7110741" y="17384810"/>
              <a:ext cx="720000" cy="7200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4</a:t>
              </a:r>
              <a:endParaRPr lang="en-GB" sz="3200" b="1" dirty="0"/>
            </a:p>
          </p:txBody>
        </p:sp>
        <p:sp>
          <p:nvSpPr>
            <p:cNvPr id="36" name="Rectangle 35">
              <a:extLst>
                <a:ext uri="{FF2B5EF4-FFF2-40B4-BE49-F238E27FC236}">
                  <a16:creationId xmlns:a16="http://schemas.microsoft.com/office/drawing/2014/main" id="{6FBF4BCE-13F6-8CBA-E79F-970B5E780490}"/>
                </a:ext>
              </a:extLst>
            </p:cNvPr>
            <p:cNvSpPr/>
            <p:nvPr/>
          </p:nvSpPr>
          <p:spPr>
            <a:xfrm>
              <a:off x="7830741" y="17384810"/>
              <a:ext cx="4550230" cy="7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Aluminium profile system</a:t>
              </a:r>
              <a:endParaRPr lang="en-GB" sz="3200" b="1" dirty="0"/>
            </a:p>
          </p:txBody>
        </p:sp>
      </p:grpSp>
      <p:sp>
        <p:nvSpPr>
          <p:cNvPr id="37" name="TextBox 36">
            <a:extLst>
              <a:ext uri="{FF2B5EF4-FFF2-40B4-BE49-F238E27FC236}">
                <a16:creationId xmlns:a16="http://schemas.microsoft.com/office/drawing/2014/main" id="{776EAB75-329F-C020-BC42-DC7387063380}"/>
              </a:ext>
            </a:extLst>
          </p:cNvPr>
          <p:cNvSpPr txBox="1"/>
          <p:nvPr/>
        </p:nvSpPr>
        <p:spPr>
          <a:xfrm>
            <a:off x="7921896" y="23707267"/>
            <a:ext cx="5270230" cy="2554545"/>
          </a:xfrm>
          <a:prstGeom prst="rect">
            <a:avLst/>
          </a:prstGeom>
          <a:noFill/>
        </p:spPr>
        <p:txBody>
          <a:bodyPr wrap="square" rtlCol="0">
            <a:spAutoFit/>
          </a:bodyPr>
          <a:lstStyle/>
          <a:p>
            <a:r>
              <a:rPr lang="en-SG" sz="2000" dirty="0"/>
              <a:t>The extension mechanism, or slide rail, is attached using a bracket to the frame on one side. </a:t>
            </a:r>
          </a:p>
          <a:p>
            <a:endParaRPr lang="en-SG" sz="2000" dirty="0"/>
          </a:p>
          <a:p>
            <a:r>
              <a:rPr lang="en-SG" sz="2000" dirty="0"/>
              <a:t>The use of slide rails allow the two frame halves to remain parallel to each other, and allow for smooth motion during the compression and extension process.</a:t>
            </a:r>
          </a:p>
        </p:txBody>
      </p:sp>
      <p:pic>
        <p:nvPicPr>
          <p:cNvPr id="21" name="Picture 20" descr="A picture containing floor, indoor, wall, desk&#10;&#10;Description automatically generated">
            <a:extLst>
              <a:ext uri="{FF2B5EF4-FFF2-40B4-BE49-F238E27FC236}">
                <a16:creationId xmlns:a16="http://schemas.microsoft.com/office/drawing/2014/main" id="{5062D59C-0F3D-ADE0-B533-4754F309C1D1}"/>
              </a:ext>
            </a:extLst>
          </p:cNvPr>
          <p:cNvPicPr>
            <a:picLocks noChangeAspect="1"/>
          </p:cNvPicPr>
          <p:nvPr/>
        </p:nvPicPr>
        <p:blipFill>
          <a:blip r:embed="rId9"/>
          <a:stretch>
            <a:fillRect/>
          </a:stretch>
        </p:blipFill>
        <p:spPr>
          <a:xfrm>
            <a:off x="8063518" y="7730400"/>
            <a:ext cx="5238987" cy="7920000"/>
          </a:xfrm>
          <a:prstGeom prst="rect">
            <a:avLst/>
          </a:prstGeom>
        </p:spPr>
      </p:pic>
      <p:pic>
        <p:nvPicPr>
          <p:cNvPr id="22" name="Picture 21" descr="A picture containing indoor, wall, floor&#10;&#10;Description automatically generated">
            <a:extLst>
              <a:ext uri="{FF2B5EF4-FFF2-40B4-BE49-F238E27FC236}">
                <a16:creationId xmlns:a16="http://schemas.microsoft.com/office/drawing/2014/main" id="{2EA41B67-9691-AB73-2B58-6A262C525507}"/>
              </a:ext>
            </a:extLst>
          </p:cNvPr>
          <p:cNvPicPr>
            <a:picLocks noChangeAspect="1"/>
          </p:cNvPicPr>
          <p:nvPr/>
        </p:nvPicPr>
        <p:blipFill>
          <a:blip r:embed="rId10"/>
          <a:stretch>
            <a:fillRect/>
          </a:stretch>
        </p:blipFill>
        <p:spPr>
          <a:xfrm>
            <a:off x="13192126" y="7742393"/>
            <a:ext cx="4788116" cy="7920000"/>
          </a:xfrm>
          <a:prstGeom prst="rect">
            <a:avLst/>
          </a:prstGeom>
        </p:spPr>
      </p:pic>
      <p:sp>
        <p:nvSpPr>
          <p:cNvPr id="40" name="Rectangle 39">
            <a:extLst>
              <a:ext uri="{FF2B5EF4-FFF2-40B4-BE49-F238E27FC236}">
                <a16:creationId xmlns:a16="http://schemas.microsoft.com/office/drawing/2014/main" id="{F1B71820-7D55-44AA-0E23-EF448BA99EF6}"/>
              </a:ext>
            </a:extLst>
          </p:cNvPr>
          <p:cNvSpPr/>
          <p:nvPr/>
        </p:nvSpPr>
        <p:spPr>
          <a:xfrm>
            <a:off x="8059079" y="7010401"/>
            <a:ext cx="12604058" cy="7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Prototype</a:t>
            </a:r>
            <a:endParaRPr lang="en-GB" sz="2800" b="1" dirty="0"/>
          </a:p>
        </p:txBody>
      </p:sp>
      <p:sp>
        <p:nvSpPr>
          <p:cNvPr id="13" name="Rectangle 12">
            <a:extLst>
              <a:ext uri="{FF2B5EF4-FFF2-40B4-BE49-F238E27FC236}">
                <a16:creationId xmlns:a16="http://schemas.microsoft.com/office/drawing/2014/main" id="{1BE92F81-BF52-A148-F8D8-0C584B30595B}"/>
              </a:ext>
            </a:extLst>
          </p:cNvPr>
          <p:cNvSpPr/>
          <p:nvPr/>
        </p:nvSpPr>
        <p:spPr>
          <a:xfrm>
            <a:off x="17980242" y="7730400"/>
            <a:ext cx="2682895" cy="792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SG" sz="2000" dirty="0">
                <a:solidFill>
                  <a:schemeClr val="tx1"/>
                </a:solidFill>
              </a:rPr>
              <a:t>The prototype is made using the aluminium profile system for its structure. The list of sub assemblies are</a:t>
            </a:r>
            <a:r>
              <a:rPr lang="en-GB" sz="2000" dirty="0">
                <a:solidFill>
                  <a:schemeClr val="tx1"/>
                </a:solidFill>
              </a:rPr>
              <a:t>:</a:t>
            </a:r>
          </a:p>
          <a:p>
            <a:pPr marL="342900" indent="-342900">
              <a:buFontTx/>
              <a:buChar char="-"/>
            </a:pPr>
            <a:r>
              <a:rPr lang="en-GB" sz="2000" dirty="0">
                <a:solidFill>
                  <a:schemeClr val="tx1"/>
                </a:solidFill>
              </a:rPr>
              <a:t>Frame</a:t>
            </a:r>
          </a:p>
          <a:p>
            <a:pPr marL="342900" indent="-342900">
              <a:buFontTx/>
              <a:buChar char="-"/>
            </a:pPr>
            <a:r>
              <a:rPr lang="en-GB" sz="2000" dirty="0">
                <a:solidFill>
                  <a:schemeClr val="tx1"/>
                </a:solidFill>
              </a:rPr>
              <a:t>Frame extension mechanism</a:t>
            </a:r>
          </a:p>
          <a:p>
            <a:pPr marL="342900" indent="-342900">
              <a:buFontTx/>
              <a:buChar char="-"/>
            </a:pPr>
            <a:r>
              <a:rPr lang="en-GB" sz="2000" dirty="0">
                <a:solidFill>
                  <a:schemeClr val="tx1"/>
                </a:solidFill>
              </a:rPr>
              <a:t>Shelf</a:t>
            </a:r>
          </a:p>
          <a:p>
            <a:pPr marL="342900" indent="-342900">
              <a:buFontTx/>
              <a:buChar char="-"/>
            </a:pPr>
            <a:r>
              <a:rPr lang="en-GB" sz="2000" dirty="0">
                <a:solidFill>
                  <a:schemeClr val="tx1"/>
                </a:solidFill>
              </a:rPr>
              <a:t>Shelf support</a:t>
            </a:r>
          </a:p>
          <a:p>
            <a:pPr marL="342900" indent="-342900">
              <a:buFontTx/>
              <a:buChar char="-"/>
            </a:pPr>
            <a:r>
              <a:rPr lang="en-GB" sz="2000" dirty="0">
                <a:solidFill>
                  <a:schemeClr val="tx1"/>
                </a:solidFill>
              </a:rPr>
              <a:t>Caster wheels</a:t>
            </a:r>
          </a:p>
          <a:p>
            <a:endParaRPr lang="en-GB" sz="2000" dirty="0">
              <a:solidFill>
                <a:schemeClr val="tx1"/>
              </a:solidFill>
            </a:endParaRPr>
          </a:p>
          <a:p>
            <a:r>
              <a:rPr lang="en-GB" sz="2000" dirty="0">
                <a:solidFill>
                  <a:schemeClr val="tx1"/>
                </a:solidFill>
              </a:rPr>
              <a:t>The dimensions are:</a:t>
            </a:r>
          </a:p>
          <a:p>
            <a:r>
              <a:rPr lang="en-GB" sz="2000" dirty="0">
                <a:solidFill>
                  <a:schemeClr val="tx1"/>
                </a:solidFill>
              </a:rPr>
              <a:t>Height, depth, length</a:t>
            </a:r>
          </a:p>
          <a:p>
            <a:r>
              <a:rPr lang="en-GB" sz="2000" dirty="0">
                <a:solidFill>
                  <a:schemeClr val="tx1"/>
                </a:solidFill>
              </a:rPr>
              <a:t>165, 60, 120cm</a:t>
            </a:r>
          </a:p>
          <a:p>
            <a:endParaRPr lang="en-GB" sz="2000" dirty="0">
              <a:solidFill>
                <a:schemeClr val="tx1"/>
              </a:solidFill>
            </a:endParaRPr>
          </a:p>
          <a:p>
            <a:r>
              <a:rPr lang="en-GB" sz="2000" dirty="0">
                <a:solidFill>
                  <a:schemeClr val="tx1"/>
                </a:solidFill>
              </a:rPr>
              <a:t>When compressed, depth decreases to 36cm, a 40% compression.</a:t>
            </a:r>
          </a:p>
          <a:p>
            <a:endParaRPr lang="en-SG" sz="2000" dirty="0">
              <a:solidFill>
                <a:schemeClr val="tx1"/>
              </a:solidFill>
            </a:endParaRPr>
          </a:p>
        </p:txBody>
      </p:sp>
      <p:pic>
        <p:nvPicPr>
          <p:cNvPr id="43" name="Picture 42" descr="A machine on the counter&#10;&#10;Description automatically generated with low confidence">
            <a:extLst>
              <a:ext uri="{FF2B5EF4-FFF2-40B4-BE49-F238E27FC236}">
                <a16:creationId xmlns:a16="http://schemas.microsoft.com/office/drawing/2014/main" id="{CEBA4C52-4CDC-3439-43E7-5FFA7DB8CAC8}"/>
              </a:ext>
            </a:extLst>
          </p:cNvPr>
          <p:cNvPicPr>
            <a:picLocks noChangeAspect="1"/>
          </p:cNvPicPr>
          <p:nvPr/>
        </p:nvPicPr>
        <p:blipFill rotWithShape="1">
          <a:blip r:embed="rId11"/>
          <a:srcRect r="35559"/>
          <a:stretch/>
        </p:blipFill>
        <p:spPr bwMode="auto">
          <a:xfrm>
            <a:off x="8059079" y="20176478"/>
            <a:ext cx="3597012" cy="3106927"/>
          </a:xfrm>
          <a:prstGeom prst="rect">
            <a:avLst/>
          </a:prstGeom>
          <a:ln>
            <a:noFill/>
          </a:ln>
          <a:extLst>
            <a:ext uri="{53640926-AAD7-44D8-BBD7-CCE9431645EC}">
              <a14:shadowObscured xmlns:a14="http://schemas.microsoft.com/office/drawing/2010/main"/>
            </a:ext>
          </a:extLst>
        </p:spPr>
      </p:pic>
      <p:grpSp>
        <p:nvGrpSpPr>
          <p:cNvPr id="44" name="Group 43">
            <a:extLst>
              <a:ext uri="{FF2B5EF4-FFF2-40B4-BE49-F238E27FC236}">
                <a16:creationId xmlns:a16="http://schemas.microsoft.com/office/drawing/2014/main" id="{316390B2-F4E6-D668-A3DB-FAC6B5AB7F7F}"/>
              </a:ext>
            </a:extLst>
          </p:cNvPr>
          <p:cNvGrpSpPr/>
          <p:nvPr/>
        </p:nvGrpSpPr>
        <p:grpSpPr>
          <a:xfrm>
            <a:off x="15175133" y="22770064"/>
            <a:ext cx="5270230" cy="720000"/>
            <a:chOff x="7110741" y="17384810"/>
            <a:chExt cx="5270230" cy="720000"/>
          </a:xfrm>
        </p:grpSpPr>
        <p:sp>
          <p:nvSpPr>
            <p:cNvPr id="45" name="Rectangle 44">
              <a:extLst>
                <a:ext uri="{FF2B5EF4-FFF2-40B4-BE49-F238E27FC236}">
                  <a16:creationId xmlns:a16="http://schemas.microsoft.com/office/drawing/2014/main" id="{C70CD96A-6682-77CE-569E-55A8629A0DBC}"/>
                </a:ext>
              </a:extLst>
            </p:cNvPr>
            <p:cNvSpPr/>
            <p:nvPr/>
          </p:nvSpPr>
          <p:spPr>
            <a:xfrm>
              <a:off x="7110741" y="17384810"/>
              <a:ext cx="720000" cy="7200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5</a:t>
              </a:r>
              <a:endParaRPr lang="en-GB" sz="3200" b="1" dirty="0"/>
            </a:p>
          </p:txBody>
        </p:sp>
        <p:sp>
          <p:nvSpPr>
            <p:cNvPr id="46" name="Rectangle 45">
              <a:extLst>
                <a:ext uri="{FF2B5EF4-FFF2-40B4-BE49-F238E27FC236}">
                  <a16:creationId xmlns:a16="http://schemas.microsoft.com/office/drawing/2014/main" id="{0DD1382F-BC5F-1795-EE95-54F146EC64F8}"/>
                </a:ext>
              </a:extLst>
            </p:cNvPr>
            <p:cNvSpPr/>
            <p:nvPr/>
          </p:nvSpPr>
          <p:spPr>
            <a:xfrm>
              <a:off x="7830741" y="17384810"/>
              <a:ext cx="4550230" cy="7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3200" b="1" dirty="0"/>
                <a:t>Usage</a:t>
              </a:r>
              <a:endParaRPr lang="en-GB" sz="3200" b="1" dirty="0"/>
            </a:p>
          </p:txBody>
        </p:sp>
      </p:grpSp>
      <p:sp>
        <p:nvSpPr>
          <p:cNvPr id="47" name="TextBox 46">
            <a:extLst>
              <a:ext uri="{FF2B5EF4-FFF2-40B4-BE49-F238E27FC236}">
                <a16:creationId xmlns:a16="http://schemas.microsoft.com/office/drawing/2014/main" id="{5AE26862-1811-39F6-165E-278D52AE3288}"/>
              </a:ext>
            </a:extLst>
          </p:cNvPr>
          <p:cNvSpPr txBox="1"/>
          <p:nvPr/>
        </p:nvSpPr>
        <p:spPr>
          <a:xfrm>
            <a:off x="15169851" y="23705835"/>
            <a:ext cx="5270230" cy="5324535"/>
          </a:xfrm>
          <a:prstGeom prst="rect">
            <a:avLst/>
          </a:prstGeom>
          <a:noFill/>
        </p:spPr>
        <p:txBody>
          <a:bodyPr wrap="square" rtlCol="0">
            <a:spAutoFit/>
          </a:bodyPr>
          <a:lstStyle/>
          <a:p>
            <a:r>
              <a:rPr lang="en-SG" sz="2000" dirty="0"/>
              <a:t>For the compression operation:</a:t>
            </a:r>
          </a:p>
          <a:p>
            <a:pPr marL="457200" indent="-457200">
              <a:buAutoNum type="arabicPeriod"/>
            </a:pPr>
            <a:r>
              <a:rPr lang="en-SG" sz="2000" dirty="0"/>
              <a:t>The caster wheels on at least 1 side must be unlocked.</a:t>
            </a:r>
          </a:p>
          <a:p>
            <a:pPr marL="457200" indent="-457200">
              <a:buAutoNum type="arabicPeriod"/>
            </a:pPr>
            <a:r>
              <a:rPr lang="en-SG" sz="2000" dirty="0"/>
              <a:t>The shelves mid section are lifted up, and this will begin the compression.</a:t>
            </a:r>
          </a:p>
          <a:p>
            <a:pPr marL="457200" indent="-457200">
              <a:buAutoNum type="arabicPeriod"/>
            </a:pPr>
            <a:r>
              <a:rPr lang="en-SG" sz="2000" dirty="0"/>
              <a:t>Lastly, a latch is pulled down to lock and hold the two halves together.</a:t>
            </a:r>
          </a:p>
          <a:p>
            <a:pPr marL="457200" indent="-457200">
              <a:buAutoNum type="arabicPeriod"/>
            </a:pPr>
            <a:endParaRPr lang="en-SG" sz="2000" dirty="0"/>
          </a:p>
          <a:p>
            <a:r>
              <a:rPr lang="en-SG" sz="2000" dirty="0"/>
              <a:t>To extend:</a:t>
            </a:r>
          </a:p>
          <a:p>
            <a:pPr marL="457200" indent="-457200">
              <a:buAutoNum type="arabicPeriod"/>
            </a:pPr>
            <a:r>
              <a:rPr lang="en-SG" sz="2000" dirty="0"/>
              <a:t>The caster wheels on at least 1 side must be unlocked.</a:t>
            </a:r>
          </a:p>
          <a:p>
            <a:pPr marL="457200" indent="-457200">
              <a:buAutoNum type="arabicPeriod"/>
            </a:pPr>
            <a:r>
              <a:rPr lang="en-SG" sz="2000" dirty="0"/>
              <a:t>The latch is to be released</a:t>
            </a:r>
          </a:p>
          <a:p>
            <a:pPr marL="457200" indent="-457200">
              <a:buAutoNum type="arabicPeriod"/>
            </a:pPr>
            <a:r>
              <a:rPr lang="en-SG" sz="2000" dirty="0"/>
              <a:t>The frame can be pulled apart from each other.</a:t>
            </a:r>
          </a:p>
          <a:p>
            <a:endParaRPr lang="en-SG" sz="2000" dirty="0"/>
          </a:p>
          <a:p>
            <a:r>
              <a:rPr lang="en-SG" sz="2000" dirty="0"/>
              <a:t>The storage system can be moved about when compressed or deployed.</a:t>
            </a:r>
          </a:p>
        </p:txBody>
      </p:sp>
      <p:sp>
        <p:nvSpPr>
          <p:cNvPr id="52" name="TextBox 51">
            <a:extLst>
              <a:ext uri="{FF2B5EF4-FFF2-40B4-BE49-F238E27FC236}">
                <a16:creationId xmlns:a16="http://schemas.microsoft.com/office/drawing/2014/main" id="{D7C45AA4-1C91-1058-A441-B49253B6C87E}"/>
              </a:ext>
            </a:extLst>
          </p:cNvPr>
          <p:cNvSpPr txBox="1"/>
          <p:nvPr/>
        </p:nvSpPr>
        <p:spPr>
          <a:xfrm>
            <a:off x="15169851" y="20426538"/>
            <a:ext cx="5264948" cy="1938992"/>
          </a:xfrm>
          <a:prstGeom prst="rect">
            <a:avLst/>
          </a:prstGeom>
          <a:noFill/>
        </p:spPr>
        <p:txBody>
          <a:bodyPr wrap="square" rtlCol="0">
            <a:spAutoFit/>
          </a:bodyPr>
          <a:lstStyle/>
          <a:p>
            <a:r>
              <a:rPr lang="en-SG" sz="2000" dirty="0"/>
              <a:t>Aluminium profiles are used for the structure. Seen here are connecting bolts for angle joint. Pre and post assembly nuts, angle brackets are used as well for joints.</a:t>
            </a:r>
          </a:p>
          <a:p>
            <a:r>
              <a:rPr lang="en-SG" sz="2000" dirty="0"/>
              <a:t>The modularity allows for future design changes and reusing of material for other projects.</a:t>
            </a:r>
          </a:p>
        </p:txBody>
      </p:sp>
      <p:pic>
        <p:nvPicPr>
          <p:cNvPr id="1028" name="Picture 4" descr="|惢隧 ">
            <a:extLst>
              <a:ext uri="{FF2B5EF4-FFF2-40B4-BE49-F238E27FC236}">
                <a16:creationId xmlns:a16="http://schemas.microsoft.com/office/drawing/2014/main" id="{4F4EBF8D-2D17-67E9-EF9D-F3EF782AE68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0147"/>
          <a:stretch/>
        </p:blipFill>
        <p:spPr bwMode="auto">
          <a:xfrm>
            <a:off x="15164569" y="17348139"/>
            <a:ext cx="3600000" cy="273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046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7ce8482-7779-4c8b-a75a-1ccfa539fc59">
      <Terms xmlns="http://schemas.microsoft.com/office/infopath/2007/PartnerControls"/>
    </lcf76f155ced4ddcb4097134ff3c332f>
    <TaxCatchAll xmlns="65c6554f-91d2-4ba6-9c15-a13ad298cab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E23F3ACC79E2B41896E7120323D853C" ma:contentTypeVersion="14" ma:contentTypeDescription="Create a new document." ma:contentTypeScope="" ma:versionID="8a98ee6641d11d65fa6031fdad5c4a20">
  <xsd:schema xmlns:xsd="http://www.w3.org/2001/XMLSchema" xmlns:xs="http://www.w3.org/2001/XMLSchema" xmlns:p="http://schemas.microsoft.com/office/2006/metadata/properties" xmlns:ns2="d7ce8482-7779-4c8b-a75a-1ccfa539fc59" xmlns:ns3="65c6554f-91d2-4ba6-9c15-a13ad298cab0" targetNamespace="http://schemas.microsoft.com/office/2006/metadata/properties" ma:root="true" ma:fieldsID="38b7719696b117aa2540eb1b9d588046" ns2:_="" ns3:_="">
    <xsd:import namespace="d7ce8482-7779-4c8b-a75a-1ccfa539fc59"/>
    <xsd:import namespace="65c6554f-91d2-4ba6-9c15-a13ad298cab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e8482-7779-4c8b-a75a-1ccfa539fc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3ef6a61a-9304-4b10-b55f-16bd2b58ad6c"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c6554f-91d2-4ba6-9c15-a13ad298cab0"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3f38a50b-98e5-436f-a80a-65da8cef6964}" ma:internalName="TaxCatchAll" ma:showField="CatchAllData" ma:web="65c6554f-91d2-4ba6-9c15-a13ad298cab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721F8A-D1E5-43C4-BAD1-F8D8F7A81000}">
  <ds:schemaRefs>
    <ds:schemaRef ds:uri="http://purl.org/dc/elements/1.1/"/>
    <ds:schemaRef ds:uri="http://purl.org/dc/terms/"/>
    <ds:schemaRef ds:uri="http://www.w3.org/XML/1998/namespace"/>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65c6554f-91d2-4ba6-9c15-a13ad298cab0"/>
    <ds:schemaRef ds:uri="d7ce8482-7779-4c8b-a75a-1ccfa539fc59"/>
    <ds:schemaRef ds:uri="http://schemas.microsoft.com/office/2006/metadata/properties"/>
  </ds:schemaRefs>
</ds:datastoreItem>
</file>

<file path=customXml/itemProps2.xml><?xml version="1.0" encoding="utf-8"?>
<ds:datastoreItem xmlns:ds="http://schemas.openxmlformats.org/officeDocument/2006/customXml" ds:itemID="{F05135F4-D570-4A06-A02C-F4B0FC618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ce8482-7779-4c8b-a75a-1ccfa539fc59"/>
    <ds:schemaRef ds:uri="65c6554f-91d2-4ba6-9c15-a13ad298cab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2FF808-2AA1-436E-A604-73A5DA1CB4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1060</TotalTime>
  <Words>502</Words>
  <Application>Microsoft Office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SIT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Low Kay Wang</dc:creator>
  <cp:lastModifiedBy>CHEW EN YU</cp:lastModifiedBy>
  <cp:revision>45</cp:revision>
  <dcterms:created xsi:type="dcterms:W3CDTF">2017-09-12T02:56:21Z</dcterms:created>
  <dcterms:modified xsi:type="dcterms:W3CDTF">2022-08-23T06:59:10Z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0x010100FE23F3ACC79E2B41896E7120323D853C</vt:lpwstr>
  </property>
</Properties>
</file>